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60" r:id="rId3"/>
    <p:sldId id="304" r:id="rId4"/>
    <p:sldId id="257" r:id="rId5"/>
    <p:sldId id="261" r:id="rId6"/>
    <p:sldId id="262" r:id="rId7"/>
    <p:sldId id="291" r:id="rId8"/>
    <p:sldId id="293" r:id="rId9"/>
    <p:sldId id="295" r:id="rId10"/>
    <p:sldId id="296" r:id="rId11"/>
    <p:sldId id="303" r:id="rId12"/>
    <p:sldId id="297" r:id="rId13"/>
    <p:sldId id="298" r:id="rId14"/>
    <p:sldId id="294" r:id="rId15"/>
    <p:sldId id="300" r:id="rId16"/>
    <p:sldId id="299" r:id="rId17"/>
    <p:sldId id="302" r:id="rId18"/>
    <p:sldId id="286" r:id="rId19"/>
    <p:sldId id="266" r:id="rId20"/>
    <p:sldId id="305" r:id="rId21"/>
    <p:sldId id="301" r:id="rId22"/>
    <p:sldId id="28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CB7"/>
    <a:srgbClr val="FFE0AC"/>
    <a:srgbClr val="F9F9F9"/>
    <a:srgbClr val="6886C5"/>
    <a:srgbClr val="CC00FF"/>
    <a:srgbClr val="FFFF99"/>
    <a:srgbClr val="1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Reminder</a:t>
          </a:r>
          <a:endParaRPr lang="en-GB" sz="1800" b="1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>
              <a:solidFill>
                <a:schemeClr val="tx1"/>
              </a:solidFill>
            </a:rPr>
            <a:t>Tasks and time </a:t>
          </a:r>
          <a:r>
            <a:rPr lang="de-DE" sz="1800" b="1" dirty="0" err="1">
              <a:solidFill>
                <a:schemeClr val="tx1"/>
              </a:solidFill>
            </a:rPr>
            <a:t>schedule</a:t>
          </a:r>
          <a:endParaRPr lang="en-GB" sz="1800" b="1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Current</a:t>
          </a:r>
          <a:r>
            <a:rPr lang="de-DE" sz="1800" b="1" dirty="0">
              <a:solidFill>
                <a:schemeClr val="tx1"/>
              </a:solidFill>
            </a:rPr>
            <a:t> </a:t>
          </a:r>
          <a:r>
            <a:rPr lang="de-DE" sz="1800" b="1" dirty="0" err="1">
              <a:solidFill>
                <a:schemeClr val="tx1"/>
              </a:solidFill>
            </a:rPr>
            <a:t>status</a:t>
          </a:r>
          <a:endParaRPr lang="en-GB" sz="1800" b="1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>
              <a:solidFill>
                <a:schemeClr val="tx1"/>
              </a:solidFill>
            </a:rPr>
            <a:t>Project </a:t>
          </a:r>
          <a:r>
            <a:rPr lang="de-DE" sz="1800" b="1" dirty="0" err="1">
              <a:solidFill>
                <a:schemeClr val="tx1"/>
              </a:solidFill>
            </a:rPr>
            <a:t>progress</a:t>
          </a:r>
          <a:r>
            <a:rPr lang="de-DE" sz="1800" b="1" dirty="0">
              <a:solidFill>
                <a:schemeClr val="tx1"/>
              </a:solidFill>
            </a:rPr>
            <a:t> and </a:t>
          </a:r>
          <a:r>
            <a:rPr lang="de-DE" sz="1800" b="1" dirty="0" err="1">
              <a:solidFill>
                <a:schemeClr val="tx1"/>
              </a:solidFill>
            </a:rPr>
            <a:t>problems</a:t>
          </a:r>
          <a:endParaRPr lang="en-GB" sz="1800" b="1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de-DE" sz="16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 and </a:t>
          </a: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evaluation</a:t>
          </a:r>
          <a:endParaRPr lang="en-GB" sz="16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Testing</a:t>
          </a:r>
          <a:r>
            <a:rPr lang="de-DE" sz="1800" b="1" dirty="0">
              <a:solidFill>
                <a:schemeClr val="tx1"/>
              </a:solidFill>
            </a:rPr>
            <a:t> and </a:t>
          </a:r>
          <a:r>
            <a:rPr lang="de-DE" sz="1800" b="1" dirty="0" err="1">
              <a:solidFill>
                <a:schemeClr val="tx1"/>
              </a:solidFill>
            </a:rPr>
            <a:t>evaluation</a:t>
          </a:r>
          <a:endParaRPr lang="en-GB" sz="1800" b="1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Testing</a:t>
          </a:r>
          <a:r>
            <a:rPr lang="de-DE" sz="1600" b="0" dirty="0">
              <a:solidFill>
                <a:schemeClr val="tx1"/>
              </a:solidFill>
            </a:rPr>
            <a:t> and </a:t>
          </a:r>
          <a:r>
            <a:rPr lang="de-DE" sz="1600" b="0" dirty="0" err="1">
              <a:solidFill>
                <a:schemeClr val="tx1"/>
              </a:solidFill>
            </a:rPr>
            <a:t>evaluation</a:t>
          </a:r>
          <a:endParaRPr lang="en-GB" sz="1600" b="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1" dirty="0">
              <a:solidFill>
                <a:schemeClr val="tx1"/>
              </a:solidFill>
            </a:rPr>
            <a:t>Demo</a:t>
          </a:r>
          <a:endParaRPr lang="en-GB" sz="1600" b="1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Reminder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>
              <a:solidFill>
                <a:schemeClr val="tx1"/>
              </a:solidFill>
            </a:rPr>
            <a:t>Tasks and time </a:t>
          </a:r>
          <a:r>
            <a:rPr lang="de-DE" sz="1800" b="1" kern="1200" dirty="0" err="1">
              <a:solidFill>
                <a:schemeClr val="tx1"/>
              </a:solidFill>
            </a:rPr>
            <a:t>schedule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Current</a:t>
          </a:r>
          <a:r>
            <a:rPr lang="de-DE" sz="1800" b="1" kern="1200" dirty="0">
              <a:solidFill>
                <a:schemeClr val="tx1"/>
              </a:solidFill>
            </a:rPr>
            <a:t> </a:t>
          </a:r>
          <a:r>
            <a:rPr lang="de-DE" sz="1800" b="1" kern="1200" dirty="0" err="1">
              <a:solidFill>
                <a:schemeClr val="tx1"/>
              </a:solidFill>
            </a:rPr>
            <a:t>status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>
              <a:solidFill>
                <a:schemeClr val="tx1"/>
              </a:solidFill>
            </a:rPr>
            <a:t>Project </a:t>
          </a:r>
          <a:r>
            <a:rPr lang="de-DE" sz="1800" b="1" kern="1200" dirty="0" err="1">
              <a:solidFill>
                <a:schemeClr val="tx1"/>
              </a:solidFill>
            </a:rPr>
            <a:t>progress</a:t>
          </a:r>
          <a:r>
            <a:rPr lang="de-DE" sz="1800" b="1" kern="1200" dirty="0">
              <a:solidFill>
                <a:schemeClr val="tx1"/>
              </a:solidFill>
            </a:rPr>
            <a:t> and </a:t>
          </a:r>
          <a:r>
            <a:rPr lang="de-DE" sz="1800" b="1" kern="1200" dirty="0" err="1">
              <a:solidFill>
                <a:schemeClr val="tx1"/>
              </a:solidFill>
            </a:rPr>
            <a:t>problems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de-DE" sz="16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 and </a:t>
          </a: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evaluation</a:t>
          </a:r>
          <a:endParaRPr lang="en-GB" sz="16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Testing</a:t>
          </a:r>
          <a:r>
            <a:rPr lang="de-DE" sz="1800" b="1" kern="1200" dirty="0">
              <a:solidFill>
                <a:schemeClr val="tx1"/>
              </a:solidFill>
            </a:rPr>
            <a:t> and </a:t>
          </a:r>
          <a:r>
            <a:rPr lang="de-DE" sz="1800" b="1" kern="1200" dirty="0" err="1">
              <a:solidFill>
                <a:schemeClr val="tx1"/>
              </a:solidFill>
            </a:rPr>
            <a:t>evaluation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Testing</a:t>
          </a:r>
          <a:r>
            <a:rPr lang="de-DE" sz="1600" b="0" kern="1200" dirty="0">
              <a:solidFill>
                <a:schemeClr val="tx1"/>
              </a:solidFill>
            </a:rPr>
            <a:t> and </a:t>
          </a:r>
          <a:r>
            <a:rPr lang="de-DE" sz="1600" b="0" kern="1200" dirty="0" err="1">
              <a:solidFill>
                <a:schemeClr val="tx1"/>
              </a:solidFill>
            </a:rPr>
            <a:t>evaluation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1" kern="1200" dirty="0">
              <a:solidFill>
                <a:schemeClr val="tx1"/>
              </a:solidFill>
            </a:rPr>
            <a:t>Demo</a:t>
          </a:r>
          <a:endParaRPr lang="en-GB" sz="1600" b="1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C9F4D-5AC8-485E-A69F-D522876DFB24}" type="datetimeFigureOut">
              <a:rPr lang="en-GB" smtClean="0"/>
              <a:t>15/07/2020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60989C-2340-4D3D-A488-5C777558960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662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460B5-C1CB-4888-AAC1-9B78DBB28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219A280-B032-43D9-B348-04D0F1121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4811EA-82ED-4D0E-AAAA-B3F904255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86983" y="6356350"/>
            <a:ext cx="6818033" cy="365126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84154B-97BC-4DFB-9912-503663350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3550" y="6356350"/>
            <a:ext cx="910249" cy="365126"/>
          </a:xfrm>
        </p:spPr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1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8E83C-C4E8-4313-B13C-A5BDB556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1D892-1EDA-4DA6-AD24-55C8FDE5B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D06D973-AAC3-4CC9-A981-3053589BE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90ADA7-1CD1-425F-9600-AEE4DF3EB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21C274-26B1-45F1-B167-C54BBA143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D594A3-E65C-41F4-A7D4-A5DBF23C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16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A595B-CDA3-4108-9D19-2467DBD9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90EE8E-E4AE-4910-8EA9-5670E3AB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C875A2-FF2C-445E-A30B-D18602949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BC82A83-A13D-4FB9-B5D2-2E18AC857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44B1A4-33D5-4D39-A9B1-49054E453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1159BC-9742-4FF3-963B-7184FAC6D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FD9A232-0885-488A-9EA5-694842C3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873CF31-B940-422A-BB06-BDA5A56E0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48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5C0935-925A-4842-B2B8-D02A911A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C37652-477D-446F-9E5D-7F9450C45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558" y="6356349"/>
            <a:ext cx="5379720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FCBBE-FAB9-41A5-B708-2D06EE1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9926" y="6356350"/>
            <a:ext cx="1393874" cy="365125"/>
          </a:xfrm>
        </p:spPr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24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1AB50C-24DC-4AB4-8712-5E0748673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A70DD8-56B3-46C9-99A7-B64BECF41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B0E540-D981-460E-8E32-8BAF886C3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825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EB34F-383A-4235-913B-F513C4B0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C8F9EF-AB23-4CDE-A93F-14705F14C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848713-9287-42FE-AD7E-3F21E44F3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B4FA1C-0EB0-492B-8E07-66D6C3AA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DA2435-6FE0-4C98-9A34-4EF5724F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17D090-710E-43AB-95CC-7250E19E1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279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CA4A2E-9435-44EC-86D2-D8BE0AD86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756FD11-DDFA-449D-8AD6-D6FEA6518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826D176-CB45-4825-988E-B3A811099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4CA22F-D6B1-49F5-A767-0AB3BE05C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3E80FF-4B5E-46ED-9E0B-414DF96D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4291F3-C751-479C-8C7F-6EA0A113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2432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9F43E-F1D1-492A-9267-27CEE661F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DA4B14-6DF5-4C69-A652-BC813C924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25A7A3-019F-4B59-957B-FBC0B4954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5F90DA-9A5D-4F28-A6EF-53E4BC030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216037-68C8-4DE0-81C4-F0A55E3E7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218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5E84DC4-CACD-4D89-B4CA-BEFCB6B00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7A9063-F55C-4DBC-BE9D-2FA06F13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E51120-510B-48E4-9980-4414E42E9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EC0B3-4915-422F-8379-0F7B8E4C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441969-BA0E-4EE5-8832-212B1B46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3272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C8BFD-1C52-4081-8784-E99D65030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B1B1166-29E9-4333-851E-5FBDE101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A27301C-68B4-4350-A3D4-A83F9E915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FEB73A1-A2BE-4339-8A8B-543AD9422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13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0" y="6325968"/>
            <a:ext cx="4572000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A14019F2-AD11-49B9-9929-D40A8DE25C3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0110696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8975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9823" y="6356350"/>
            <a:ext cx="4472354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17970C35-E408-4E1A-BE4D-81CC94B3C66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597066021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7182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5320" y="6356349"/>
            <a:ext cx="4421359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7FFEA923-3424-48BE-AFD9-2268EA3EA62F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90900818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609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3269" y="6356350"/>
            <a:ext cx="4425462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BB34D0B4-7A15-4A24-B7C3-137B9D2B62AD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203927127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6190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4798AF0-662E-47FE-AF57-AE8A2F9D0480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501094683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726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4798AF0-662E-47FE-AF57-AE8A2F9D0480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632559913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913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36099" y="-390992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5250" y="6356350"/>
            <a:ext cx="4381500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221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78D8A2-9885-4AA7-BBA8-CBC1843E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D93B2F-72FB-4F76-BC97-93218CD8B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4D1AB7-3DD4-4742-81A5-8D940F6C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59D93D-199D-4DB8-9998-2AB80F9C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6790E8-C609-4851-B248-D9BA628F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52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D5D3AD-E984-4FCD-B0DE-4F5017490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F6FE98-7758-480D-AC13-3FC288D36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97CA77-83C3-4F04-8F59-3B2D6B542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1C89517-C569-43F0-991F-E0E1ECF8CDE0}"/>
              </a:ext>
            </a:extLst>
          </p:cNvPr>
          <p:cNvSpPr txBox="1"/>
          <p:nvPr userDrawn="1"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rgbClr val="6886C5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24BF67D-598D-4C79-9F66-5B26F587ECE9}"/>
              </a:ext>
            </a:extLst>
          </p:cNvPr>
          <p:cNvSpPr txBox="1"/>
          <p:nvPr userDrawn="1"/>
        </p:nvSpPr>
        <p:spPr>
          <a:xfrm>
            <a:off x="0" y="1825625"/>
            <a:ext cx="12192000" cy="5032375"/>
          </a:xfrm>
          <a:prstGeom prst="rect">
            <a:avLst/>
          </a:prstGeom>
          <a:solidFill>
            <a:srgbClr val="F9F9F9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66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63" r:id="rId5"/>
    <p:sldLayoutId id="2147483664" r:id="rId6"/>
    <p:sldLayoutId id="2147483667" r:id="rId7"/>
    <p:sldLayoutId id="2147483666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jp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osiF/NeighbourInNeed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B9C31-4124-471F-A3E0-C1CCB9F60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041400"/>
            <a:ext cx="10668000" cy="2387600"/>
          </a:xfrm>
        </p:spPr>
        <p:txBody>
          <a:bodyPr/>
          <a:lstStyle/>
          <a:p>
            <a:r>
              <a:rPr lang="de-DE" sz="5400" dirty="0" err="1"/>
              <a:t>Neighbour</a:t>
            </a:r>
            <a:r>
              <a:rPr lang="de-DE" sz="5400" dirty="0"/>
              <a:t> In Need</a:t>
            </a:r>
            <a:endParaRPr lang="en-GB" sz="5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564DA2-7754-4A32-9133-481A8C67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4899"/>
            <a:ext cx="9144000" cy="2659648"/>
          </a:xfrm>
        </p:spPr>
        <p:txBody>
          <a:bodyPr/>
          <a:lstStyle/>
          <a:p>
            <a:r>
              <a:rPr lang="de-DE" dirty="0"/>
              <a:t>Mobile Computing</a:t>
            </a:r>
          </a:p>
          <a:p>
            <a:r>
              <a:rPr lang="de-DE" dirty="0"/>
              <a:t>15.07.2020 - SS 2020</a:t>
            </a:r>
          </a:p>
          <a:p>
            <a:r>
              <a:rPr lang="de-DE" dirty="0"/>
              <a:t>Fanni </a:t>
            </a:r>
            <a:r>
              <a:rPr lang="de-DE" dirty="0" err="1"/>
              <a:t>Marosi</a:t>
            </a:r>
            <a:r>
              <a:rPr lang="de-DE" dirty="0"/>
              <a:t>, 764345</a:t>
            </a:r>
          </a:p>
          <a:p>
            <a:r>
              <a:rPr lang="de-DE" dirty="0"/>
              <a:t>Ebru Özcelik, 764349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2387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10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Search </a:t>
            </a:r>
            <a:r>
              <a:rPr lang="de-DE" dirty="0" err="1"/>
              <a:t>function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SearchView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RecyclerView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Adapter Class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OnClickListener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7BF624-9E1F-4ECD-895C-A1CBA2D3ED1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96558"/>
            <a:ext cx="2268430" cy="4032765"/>
          </a:xfrm>
          <a:prstGeom prst="rect">
            <a:avLst/>
          </a:prstGeom>
        </p:spPr>
      </p:pic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768B756-48E6-4ED0-B341-9191CFB3F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296558"/>
            <a:ext cx="2268430" cy="403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11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Filter </a:t>
            </a:r>
            <a:r>
              <a:rPr lang="de-DE" dirty="0" err="1"/>
              <a:t>function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Filter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and </a:t>
            </a:r>
            <a:r>
              <a:rPr lang="de-DE" dirty="0" err="1"/>
              <a:t>subcategory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E51698C-2151-4E91-A504-30774258E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232974"/>
            <a:ext cx="2268430" cy="4032763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31647B6-D5D1-45C6-8125-B8045E3AD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713" y="2232973"/>
            <a:ext cx="2268430" cy="403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6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12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Ad </a:t>
            </a:r>
            <a:r>
              <a:rPr lang="de-DE" dirty="0" err="1"/>
              <a:t>description</a:t>
            </a:r>
            <a:r>
              <a:rPr lang="de-DE" dirty="0"/>
              <a:t> and Email </a:t>
            </a:r>
            <a:r>
              <a:rPr lang="de-DE" dirty="0" err="1"/>
              <a:t>function</a:t>
            </a:r>
            <a:endParaRPr lang="de-DE" sz="2000" dirty="0"/>
          </a:p>
        </p:txBody>
      </p:sp>
      <p:pic>
        <p:nvPicPr>
          <p:cNvPr id="15" name="Grafik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3F0B769-19DF-4405-A558-56592A888C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9"/>
          <a:stretch/>
        </p:blipFill>
        <p:spPr>
          <a:xfrm>
            <a:off x="6184232" y="4507872"/>
            <a:ext cx="2766865" cy="1727070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F83A301-D61C-42A8-8A4E-F5DD956A4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403" y="2313261"/>
            <a:ext cx="2267093" cy="403038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01283C9-F521-4A52-ACCD-7E8203479495}"/>
              </a:ext>
            </a:extLst>
          </p:cNvPr>
          <p:cNvSpPr/>
          <p:nvPr/>
        </p:nvSpPr>
        <p:spPr>
          <a:xfrm>
            <a:off x="3770875" y="5360546"/>
            <a:ext cx="1648148" cy="4796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503" y="2247809"/>
            <a:ext cx="2303910" cy="4095840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>
          <a:xfrm>
            <a:off x="9710837" y="2751667"/>
            <a:ext cx="1493241" cy="1761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Abgerundetes Rechteck 7"/>
          <p:cNvSpPr/>
          <p:nvPr/>
        </p:nvSpPr>
        <p:spPr>
          <a:xfrm>
            <a:off x="9715540" y="3045903"/>
            <a:ext cx="1526796" cy="1929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90" y="2313261"/>
            <a:ext cx="2270077" cy="40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26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13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ADBBD8E-7E0F-4BD4-842B-3ABC0662D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571" y="2277562"/>
            <a:ext cx="2280029" cy="4053385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1AD214A-CF32-4DDD-A007-6175195ED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185" y="2277562"/>
            <a:ext cx="2280030" cy="4053386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589E5F3-5308-4308-8C08-D36301E86A8A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6233439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User </a:t>
            </a:r>
            <a:r>
              <a:rPr lang="de-DE" dirty="0" err="1"/>
              <a:t>profile</a:t>
            </a:r>
            <a:r>
              <a:rPr lang="de-DE" dirty="0"/>
              <a:t> and own </a:t>
            </a:r>
            <a:r>
              <a:rPr lang="de-DE" dirty="0" err="1"/>
              <a:t>advertisements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See own </a:t>
            </a:r>
            <a:r>
              <a:rPr lang="de-DE" dirty="0" err="1"/>
              <a:t>profile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editing</a:t>
            </a:r>
            <a:r>
              <a:rPr lang="de-DE" dirty="0"/>
              <a:t> possible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See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644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14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Bottom Menu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Navigation in </a:t>
            </a:r>
            <a:r>
              <a:rPr lang="de-DE" dirty="0" err="1"/>
              <a:t>every</a:t>
            </a:r>
            <a:r>
              <a:rPr lang="de-DE" dirty="0"/>
              <a:t> screen</a:t>
            </a:r>
          </a:p>
          <a:p>
            <a:pPr marL="914400" lvl="2" indent="0">
              <a:buNone/>
            </a:pP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4620407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D434B7F-03AC-43B6-8551-24B52ED633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72"/>
          <a:stretch/>
        </p:blipFill>
        <p:spPr>
          <a:xfrm>
            <a:off x="8323334" y="3551385"/>
            <a:ext cx="3565382" cy="597533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90A3498-9657-47C3-AA84-863704E56D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50"/>
          <a:stretch/>
        </p:blipFill>
        <p:spPr>
          <a:xfrm>
            <a:off x="4620407" y="3551386"/>
            <a:ext cx="3518224" cy="7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15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b)</a:t>
            </a:r>
          </a:p>
        </p:txBody>
      </p:sp>
      <p:graphicFrame>
        <p:nvGraphicFramePr>
          <p:cNvPr id="6" name="Tabelle 9">
            <a:extLst>
              <a:ext uri="{FF2B5EF4-FFF2-40B4-BE49-F238E27FC236}">
                <a16:creationId xmlns:a16="http://schemas.microsoft.com/office/drawing/2014/main" id="{356871E0-94CC-4143-ADB9-BD0C71F16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361155"/>
              </p:ext>
            </p:extLst>
          </p:nvPr>
        </p:nvGraphicFramePr>
        <p:xfrm>
          <a:off x="3244868" y="1923804"/>
          <a:ext cx="5223983" cy="44198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3905">
                  <a:extLst>
                    <a:ext uri="{9D8B030D-6E8A-4147-A177-3AD203B41FA5}">
                      <a16:colId xmlns:a16="http://schemas.microsoft.com/office/drawing/2014/main" val="4208538369"/>
                    </a:ext>
                  </a:extLst>
                </a:gridCol>
                <a:gridCol w="2000078">
                  <a:extLst>
                    <a:ext uri="{9D8B030D-6E8A-4147-A177-3AD203B41FA5}">
                      <a16:colId xmlns:a16="http://schemas.microsoft.com/office/drawing/2014/main" val="3797897160"/>
                    </a:ext>
                  </a:extLst>
                </a:gridCol>
              </a:tblGrid>
              <a:tr h="317016">
                <a:tc>
                  <a:txBody>
                    <a:bodyPr/>
                    <a:lstStyle/>
                    <a:p>
                      <a:r>
                        <a:rPr lang="de-DE" sz="1300" dirty="0" err="1"/>
                        <a:t>Functional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Requirement</a:t>
                      </a:r>
                      <a:endParaRPr lang="en-GB" sz="1300" dirty="0"/>
                    </a:p>
                  </a:txBody>
                  <a:tcPr>
                    <a:solidFill>
                      <a:srgbClr val="6886C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Level </a:t>
                      </a:r>
                      <a:r>
                        <a:rPr lang="de-DE" sz="1300" dirty="0" err="1"/>
                        <a:t>of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importance</a:t>
                      </a:r>
                      <a:endParaRPr lang="en-GB" sz="1300" dirty="0"/>
                    </a:p>
                  </a:txBody>
                  <a:tcPr>
                    <a:solidFill>
                      <a:srgbClr val="688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28639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Create an </a:t>
                      </a:r>
                      <a:r>
                        <a:rPr lang="de-DE" sz="1300" dirty="0" err="1"/>
                        <a:t>account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35942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45680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r>
                        <a:rPr lang="de-DE" sz="1300" dirty="0"/>
                        <a:t>Create an </a:t>
                      </a:r>
                      <a:r>
                        <a:rPr lang="de-DE" sz="1300" dirty="0" err="1"/>
                        <a:t>advertisement</a:t>
                      </a:r>
                      <a:endParaRPr lang="en-GB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814511"/>
                  </a:ext>
                </a:extLst>
              </a:tr>
              <a:tr h="3301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Search </a:t>
                      </a:r>
                      <a:r>
                        <a:rPr lang="de-DE" sz="1300" dirty="0" err="1"/>
                        <a:t>for</a:t>
                      </a:r>
                      <a:r>
                        <a:rPr lang="de-DE" sz="1300" dirty="0"/>
                        <a:t> an </a:t>
                      </a:r>
                      <a:r>
                        <a:rPr lang="de-DE" sz="1300" dirty="0" err="1"/>
                        <a:t>advertisement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060616"/>
                  </a:ext>
                </a:extLst>
              </a:tr>
              <a:tr h="5339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Pick </a:t>
                      </a:r>
                      <a:r>
                        <a:rPr lang="de-DE" sz="1300" dirty="0" err="1"/>
                        <a:t>one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from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the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list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of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results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4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41916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Request personal </a:t>
                      </a:r>
                      <a:r>
                        <a:rPr lang="de-DE" sz="1300" dirty="0" err="1"/>
                        <a:t>information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4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08708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Account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/</a:t>
                      </a:r>
                      <a:r>
                        <a:rPr lang="de-DE" sz="1300" dirty="0" err="1"/>
                        <a:t>settings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312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Edit personal </a:t>
                      </a:r>
                      <a:r>
                        <a:rPr lang="de-DE" sz="1300" dirty="0" err="1"/>
                        <a:t>information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03795"/>
                  </a:ext>
                </a:extLst>
              </a:tr>
              <a:tr h="3485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 „</a:t>
                      </a:r>
                      <a:r>
                        <a:rPr lang="de-DE" sz="1300" dirty="0" err="1"/>
                        <a:t>Offer</a:t>
                      </a:r>
                      <a:r>
                        <a:rPr lang="de-DE" sz="1300" dirty="0"/>
                        <a:t>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25415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 „Borrow“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86851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Rate </a:t>
                      </a:r>
                      <a:r>
                        <a:rPr lang="de-DE" sz="1300" dirty="0" err="1"/>
                        <a:t>other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users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2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515547"/>
                  </a:ext>
                </a:extLst>
              </a:tr>
              <a:tr h="3541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Sort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result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list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1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762197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77F6ABD0-BB4A-4E1E-A815-C75D872688AC}"/>
              </a:ext>
            </a:extLst>
          </p:cNvPr>
          <p:cNvSpPr txBox="1"/>
          <p:nvPr/>
        </p:nvSpPr>
        <p:spPr>
          <a:xfrm>
            <a:off x="8942370" y="3097202"/>
            <a:ext cx="226438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1 = not that important</a:t>
            </a:r>
            <a:br>
              <a:rPr lang="en-GB" sz="1300" dirty="0"/>
            </a:br>
            <a:r>
              <a:rPr lang="en-GB" sz="1300" dirty="0"/>
              <a:t>2 = nice to have</a:t>
            </a:r>
            <a:br>
              <a:rPr lang="en-GB" sz="1300" dirty="0"/>
            </a:br>
            <a:r>
              <a:rPr lang="en-GB" sz="1300" dirty="0"/>
              <a:t>3 = quite important</a:t>
            </a:r>
            <a:br>
              <a:rPr lang="en-GB" sz="1300" dirty="0"/>
            </a:br>
            <a:r>
              <a:rPr lang="en-GB" sz="1300" dirty="0"/>
              <a:t>4 = important</a:t>
            </a:r>
            <a:br>
              <a:rPr lang="en-GB" sz="1300" dirty="0"/>
            </a:br>
            <a:r>
              <a:rPr lang="en-GB" sz="1300" dirty="0"/>
              <a:t>5 = main or basic functionality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670F870-ABFE-4BDB-8B51-6EB2AD536AE8}"/>
              </a:ext>
            </a:extLst>
          </p:cNvPr>
          <p:cNvSpPr/>
          <p:nvPr/>
        </p:nvSpPr>
        <p:spPr>
          <a:xfrm>
            <a:off x="3244867" y="5363817"/>
            <a:ext cx="3180068" cy="3017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092CBD-0661-4695-A49F-24C3B0662E7B}"/>
              </a:ext>
            </a:extLst>
          </p:cNvPr>
          <p:cNvSpPr/>
          <p:nvPr/>
        </p:nvSpPr>
        <p:spPr>
          <a:xfrm>
            <a:off x="3241860" y="5665600"/>
            <a:ext cx="3180067" cy="3129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CB62B9-954C-4132-8306-EAF5BFC6AEC7}"/>
              </a:ext>
            </a:extLst>
          </p:cNvPr>
          <p:cNvSpPr/>
          <p:nvPr/>
        </p:nvSpPr>
        <p:spPr>
          <a:xfrm>
            <a:off x="3244867" y="4386245"/>
            <a:ext cx="3180069" cy="2987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235B54F-7366-42EE-9DC6-5A364253788B}"/>
              </a:ext>
            </a:extLst>
          </p:cNvPr>
          <p:cNvSpPr/>
          <p:nvPr/>
        </p:nvSpPr>
        <p:spPr>
          <a:xfrm>
            <a:off x="3244868" y="4698029"/>
            <a:ext cx="3180069" cy="33770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37BE486-D5FA-4229-B5AF-E56EEC30F425}"/>
              </a:ext>
            </a:extLst>
          </p:cNvPr>
          <p:cNvSpPr/>
          <p:nvPr/>
        </p:nvSpPr>
        <p:spPr>
          <a:xfrm>
            <a:off x="3244868" y="5034993"/>
            <a:ext cx="3180068" cy="293643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9BA14C7-CD9F-4DC0-9859-745B7FE7F7C4}"/>
              </a:ext>
            </a:extLst>
          </p:cNvPr>
          <p:cNvSpPr/>
          <p:nvPr/>
        </p:nvSpPr>
        <p:spPr>
          <a:xfrm>
            <a:off x="8942370" y="4402302"/>
            <a:ext cx="2916000" cy="7298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CF88688-F9B7-4B88-8530-ED2935874548}"/>
              </a:ext>
            </a:extLst>
          </p:cNvPr>
          <p:cNvSpPr/>
          <p:nvPr/>
        </p:nvSpPr>
        <p:spPr>
          <a:xfrm>
            <a:off x="8947133" y="5361196"/>
            <a:ext cx="2916000" cy="92333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D38BD21-3DA0-4F99-A4DC-B72199D14259}"/>
              </a:ext>
            </a:extLst>
          </p:cNvPr>
          <p:cNvSpPr/>
          <p:nvPr/>
        </p:nvSpPr>
        <p:spPr>
          <a:xfrm>
            <a:off x="8942370" y="4386245"/>
            <a:ext cx="2511442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didn‘t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en-GB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1187B37-4820-4D31-B4E8-789992FD7961}"/>
              </a:ext>
            </a:extLst>
          </p:cNvPr>
          <p:cNvSpPr/>
          <p:nvPr/>
        </p:nvSpPr>
        <p:spPr>
          <a:xfrm>
            <a:off x="8947133" y="5328637"/>
            <a:ext cx="25114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lesser</a:t>
            </a:r>
            <a:r>
              <a:rPr lang="de-DE" dirty="0"/>
              <a:t> </a:t>
            </a:r>
            <a:r>
              <a:rPr lang="de-DE" dirty="0" err="1"/>
              <a:t>extent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93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16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50EAD6C-B3CD-44AC-9B08-C63D6E4AFC69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11735757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b) Nice-</a:t>
            </a:r>
            <a:r>
              <a:rPr lang="de-DE" dirty="0" err="1"/>
              <a:t>to</a:t>
            </a:r>
            <a:r>
              <a:rPr lang="de-DE" dirty="0"/>
              <a:t>-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i="1" dirty="0"/>
              <a:t>Chat function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Rating system</a:t>
            </a:r>
            <a:r>
              <a:rPr lang="en-GB" dirty="0"/>
              <a:t>, where users can rate and write comments about other users, after they interacted with each other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Geolocation</a:t>
            </a:r>
            <a:r>
              <a:rPr lang="en-GB" dirty="0"/>
              <a:t>, in order to verify the address at the very beginning of the registration and for the search function, and </a:t>
            </a:r>
            <a:r>
              <a:rPr lang="en-GB" i="1" dirty="0"/>
              <a:t>Maps integration</a:t>
            </a:r>
            <a:r>
              <a:rPr lang="en-GB" dirty="0"/>
              <a:t> for the search function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dirty="0"/>
              <a:t>All the </a:t>
            </a:r>
            <a:r>
              <a:rPr lang="en-GB" i="1" dirty="0"/>
              <a:t>legally</a:t>
            </a:r>
            <a:r>
              <a:rPr lang="en-GB" dirty="0"/>
              <a:t> basics</a:t>
            </a:r>
            <a:endParaRPr lang="de-DE" dirty="0"/>
          </a:p>
          <a:p>
            <a:pPr marL="914400" lvl="2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35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9AD2E-837A-4089-8AFE-D45A0483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B4ADB-0D45-4A20-9873-2872AD5C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17</a:t>
            </a:fld>
            <a:endParaRPr lang="en-GB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7D40CE0F-5BA3-4720-9DD8-429EB68A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BB119CB-5CE6-4882-ACC3-DE80AE0CB242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11735757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Problems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</a:t>
            </a:r>
            <a:r>
              <a:rPr lang="en-GB" dirty="0"/>
              <a:t>Remember me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>
                <a:sym typeface="Wingdings" panose="05000000000000000000" pitchFamily="2" charset="2"/>
              </a:rPr>
              <a:t>lost </a:t>
            </a:r>
            <a:r>
              <a:rPr lang="de-DE" dirty="0" err="1">
                <a:sym typeface="Wingdings" panose="05000000000000000000" pitchFamily="2" charset="2"/>
              </a:rPr>
              <a:t>username</a:t>
            </a:r>
            <a:r>
              <a:rPr lang="de-DE" dirty="0">
                <a:sym typeface="Wingdings" panose="05000000000000000000" pitchFamily="2" charset="2"/>
              </a:rPr>
              <a:t> and </a:t>
            </a:r>
            <a:r>
              <a:rPr lang="de-DE" dirty="0" err="1">
                <a:sym typeface="Wingdings" panose="05000000000000000000" pitchFamily="2" charset="2"/>
              </a:rPr>
              <a:t>password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current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user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</a:t>
            </a:r>
            <a:r>
              <a:rPr lang="en-GB" dirty="0"/>
              <a:t>Starting new intent, when sending an Email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security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risks</a:t>
            </a:r>
            <a:r>
              <a:rPr lang="de-DE" dirty="0">
                <a:sym typeface="Wingdings" panose="05000000000000000000" pitchFamily="2" charset="2"/>
              </a:rPr>
              <a:t>?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dirty="0"/>
              <a:t> Added attributes afterwards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inconsistent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</a:t>
            </a:r>
            <a:r>
              <a:rPr lang="de-DE" dirty="0">
                <a:sym typeface="Wingdings" panose="05000000000000000000" pitchFamily="2" charset="2"/>
              </a:rPr>
              <a:t> and null-</a:t>
            </a:r>
            <a:r>
              <a:rPr lang="de-DE" dirty="0" err="1">
                <a:sym typeface="Wingdings" panose="05000000000000000000" pitchFamily="2" charset="2"/>
              </a:rPr>
              <a:t>pointer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dirty="0"/>
              <a:t>Lack of time </a:t>
            </a:r>
            <a:r>
              <a:rPr lang="en-GB" dirty="0">
                <a:sym typeface="Wingdings" panose="05000000000000000000" pitchFamily="2" charset="2"/>
              </a:rPr>
              <a:t> seminar and other projects</a:t>
            </a:r>
            <a:endParaRPr lang="de-DE" dirty="0"/>
          </a:p>
          <a:p>
            <a:pPr marL="914400" lvl="2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899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9AD2E-837A-4089-8AFE-D45A0483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B4ADB-0D45-4A20-9873-2872AD5C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18</a:t>
            </a:fld>
            <a:endParaRPr lang="en-GB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7D40CE0F-5BA3-4720-9DD8-429EB68A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0B0EAC1-7A21-4E36-9DC1-6915553B2AAB}"/>
              </a:ext>
            </a:extLst>
          </p:cNvPr>
          <p:cNvSpPr txBox="1">
            <a:spLocks/>
          </p:cNvSpPr>
          <p:nvPr/>
        </p:nvSpPr>
        <p:spPr>
          <a:xfrm>
            <a:off x="328863" y="1830219"/>
            <a:ext cx="576713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Project </a:t>
            </a:r>
            <a:r>
              <a:rPr lang="de-DE" dirty="0" err="1"/>
              <a:t>progress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Very </a:t>
            </a:r>
            <a:r>
              <a:rPr lang="de-DE" sz="2000" dirty="0" err="1"/>
              <a:t>motivated</a:t>
            </a:r>
            <a:r>
              <a:rPr lang="de-DE" sz="2000" dirty="0"/>
              <a:t> at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beginning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A </a:t>
            </a:r>
            <a:r>
              <a:rPr lang="de-DE" sz="2000" dirty="0" err="1"/>
              <a:t>few</a:t>
            </a:r>
            <a:r>
              <a:rPr lang="de-DE" sz="2000" dirty="0"/>
              <a:t> </a:t>
            </a:r>
            <a:r>
              <a:rPr lang="de-DE" sz="2000" dirty="0" err="1"/>
              <a:t>downs</a:t>
            </a:r>
            <a:r>
              <a:rPr lang="de-DE" sz="2000" dirty="0"/>
              <a:t> </a:t>
            </a:r>
            <a:r>
              <a:rPr lang="de-DE" sz="2000" dirty="0" err="1"/>
              <a:t>during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semester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Accelerated</a:t>
            </a:r>
            <a:r>
              <a:rPr lang="de-DE" sz="2000" dirty="0"/>
              <a:t> at </a:t>
            </a:r>
            <a:r>
              <a:rPr lang="de-DE" sz="2000" dirty="0" err="1"/>
              <a:t>the</a:t>
            </a:r>
            <a:r>
              <a:rPr lang="de-DE" sz="2000" dirty="0"/>
              <a:t> end</a:t>
            </a:r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8F84C07-2C59-4795-9F93-1ADBBA587E9A}"/>
              </a:ext>
            </a:extLst>
          </p:cNvPr>
          <p:cNvSpPr txBox="1">
            <a:spLocks/>
          </p:cNvSpPr>
          <p:nvPr/>
        </p:nvSpPr>
        <p:spPr>
          <a:xfrm>
            <a:off x="6095997" y="1842920"/>
            <a:ext cx="576713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: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Android Studio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Layout design </a:t>
            </a:r>
            <a:r>
              <a:rPr lang="de-DE" sz="2000" dirty="0" err="1"/>
              <a:t>principles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Working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intents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Firebase</a:t>
            </a:r>
            <a:r>
              <a:rPr lang="de-DE" sz="2000" dirty="0"/>
              <a:t> </a:t>
            </a:r>
            <a:r>
              <a:rPr lang="de-DE" sz="2000" dirty="0" err="1"/>
              <a:t>database</a:t>
            </a:r>
            <a:r>
              <a:rPr lang="de-DE" sz="2000" dirty="0"/>
              <a:t> </a:t>
            </a:r>
            <a:r>
              <a:rPr lang="de-DE" sz="2000" dirty="0" err="1"/>
              <a:t>connection</a:t>
            </a:r>
            <a:r>
              <a:rPr lang="de-DE" sz="2000" dirty="0"/>
              <a:t> and </a:t>
            </a:r>
            <a:r>
              <a:rPr lang="de-DE" sz="2000" dirty="0" err="1"/>
              <a:t>storage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Bottom </a:t>
            </a:r>
            <a:r>
              <a:rPr lang="de-DE" sz="2000" dirty="0" err="1"/>
              <a:t>navigation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RecyclerView</a:t>
            </a:r>
            <a:r>
              <a:rPr lang="de-DE" sz="2000" dirty="0"/>
              <a:t> and Adapter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Lots </a:t>
            </a:r>
            <a:r>
              <a:rPr lang="de-DE" sz="2000" dirty="0" err="1"/>
              <a:t>of</a:t>
            </a:r>
            <a:r>
              <a:rPr lang="de-DE" sz="2000" dirty="0"/>
              <a:t> additional and </a:t>
            </a:r>
            <a:r>
              <a:rPr lang="de-DE" sz="2000" dirty="0" err="1"/>
              <a:t>usefull</a:t>
            </a:r>
            <a:r>
              <a:rPr lang="de-DE" sz="2000" dirty="0"/>
              <a:t> </a:t>
            </a:r>
            <a:r>
              <a:rPr lang="de-DE" sz="2000" dirty="0" err="1"/>
              <a:t>dependencies</a:t>
            </a: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514350" indent="-514350">
              <a:buAutoNum type="arabicPeriod"/>
            </a:pPr>
            <a:endParaRPr lang="de-DE" sz="2000" dirty="0"/>
          </a:p>
          <a:p>
            <a:pPr marL="514350" indent="-514350"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5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B048-18CE-408A-896E-BA2BDA08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24E45B-31A6-41F4-8904-E78109AA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19</a:t>
            </a:fld>
            <a:endParaRPr lang="en-GB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B9F76B33-2850-4C2C-9C75-5263D1EE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98BD03C-6CA5-4D57-8615-FFB7348919B2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11543096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Via </a:t>
            </a:r>
            <a:r>
              <a:rPr lang="de-DE" dirty="0" err="1">
                <a:sym typeface="Wingdings" panose="05000000000000000000" pitchFamily="2" charset="2"/>
              </a:rPr>
              <a:t>application</a:t>
            </a:r>
            <a:r>
              <a:rPr lang="de-DE" dirty="0">
                <a:sym typeface="Wingdings" panose="05000000000000000000" pitchFamily="2" charset="2"/>
              </a:rPr>
              <a:t> UI</a:t>
            </a:r>
          </a:p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Values in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database</a:t>
            </a:r>
            <a:endParaRPr lang="de-DE" dirty="0">
              <a:sym typeface="Wingdings" panose="05000000000000000000" pitchFamily="2" charset="2"/>
            </a:endParaRPr>
          </a:p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Logs</a:t>
            </a:r>
          </a:p>
          <a:p>
            <a:pPr marL="514350" indent="-514350">
              <a:buAutoNum type="arabicPeriod"/>
            </a:pPr>
            <a:r>
              <a:rPr lang="de-DE" dirty="0" err="1">
                <a:sym typeface="Wingdings" panose="05000000000000000000" pitchFamily="2" charset="2"/>
              </a:rPr>
              <a:t>Asked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friends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feedback</a:t>
            </a:r>
            <a:endParaRPr lang="de-DE" dirty="0">
              <a:sym typeface="Wingdings" panose="05000000000000000000" pitchFamily="2" charset="2"/>
            </a:endParaRPr>
          </a:p>
          <a:p>
            <a:pPr marL="514350" indent="-514350"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3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A4BB41-C0CE-482F-B576-0A76E50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</a:t>
            </a:fld>
            <a:endParaRPr lang="en-GB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9C0DE07-B500-41F9-9D82-7053DB795F82}"/>
              </a:ext>
            </a:extLst>
          </p:cNvPr>
          <p:cNvSpPr txBox="1">
            <a:spLocks/>
          </p:cNvSpPr>
          <p:nvPr/>
        </p:nvSpPr>
        <p:spPr>
          <a:xfrm>
            <a:off x="4852986" y="500063"/>
            <a:ext cx="2486025" cy="681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/>
              <a:t>Agenda</a:t>
            </a:r>
            <a:endParaRPr lang="en-GB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75E0B34-0F13-43B4-876F-20500E74975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 smtClean="0"/>
              <a:t>Reminder</a:t>
            </a:r>
            <a:endParaRPr lang="de-DE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 smtClean="0"/>
              <a:t>One</a:t>
            </a:r>
            <a:r>
              <a:rPr lang="de-DE" dirty="0" smtClean="0"/>
              <a:t> Pager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/>
              <a:t>Tasks and time </a:t>
            </a:r>
            <a:r>
              <a:rPr lang="de-DE" dirty="0" err="1"/>
              <a:t>schedule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status</a:t>
            </a:r>
            <a:endParaRPr lang="de-DE" dirty="0"/>
          </a:p>
          <a:p>
            <a:pPr marL="971550" lvl="1" indent="-514350">
              <a:buFont typeface="+mj-lt"/>
              <a:buAutoNum type="alphaLcParenR"/>
            </a:pPr>
            <a:r>
              <a:rPr lang="de-DE" dirty="0" err="1"/>
              <a:t>Implemented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  <a:p>
            <a:pPr marL="971550" lvl="1" indent="-514350">
              <a:buFont typeface="Arial" panose="020B0604020202020204" pitchFamily="34" charset="0"/>
              <a:buAutoNum type="alphaLcParenR"/>
            </a:pPr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didn‘t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/>
              <a:t>Project </a:t>
            </a:r>
            <a:r>
              <a:rPr lang="de-DE" dirty="0" err="1"/>
              <a:t>progress</a:t>
            </a:r>
            <a:r>
              <a:rPr lang="de-DE" dirty="0"/>
              <a:t> and </a:t>
            </a:r>
            <a:r>
              <a:rPr lang="de-DE" dirty="0" err="1"/>
              <a:t>problems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/>
              <a:t>Testing</a:t>
            </a:r>
            <a:r>
              <a:rPr lang="de-DE" dirty="0"/>
              <a:t> and </a:t>
            </a:r>
            <a:r>
              <a:rPr lang="de-DE" dirty="0" err="1"/>
              <a:t>evaluation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smtClean="0"/>
              <a:t>Demo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de-DE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DB250365-542A-475F-95AD-7F9CD12D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0778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3766" y="1891242"/>
            <a:ext cx="11184467" cy="4465108"/>
          </a:xfrm>
        </p:spPr>
        <p:txBody>
          <a:bodyPr/>
          <a:lstStyle/>
          <a:p>
            <a:pPr marL="0" indent="0">
              <a:buNone/>
            </a:pPr>
            <a:r>
              <a:rPr lang="de-DE" sz="1300" dirty="0"/>
              <a:t>„Finde die App </a:t>
            </a:r>
            <a:r>
              <a:rPr lang="de-DE" sz="1300" b="1" dirty="0"/>
              <a:t>optisch sehr schön und die Idee an sich sehr toll</a:t>
            </a:r>
            <a:r>
              <a:rPr lang="de-DE" sz="1300" dirty="0"/>
              <a:t>! Es sollte mehr Menschen geben die anderen helfen und so eine Plattform bietet einem eine erste Anlaufstelle, falls man etwas sucht. </a:t>
            </a:r>
            <a:r>
              <a:rPr lang="de-DE" sz="1300" dirty="0" smtClean="0">
                <a:sym typeface="Wingdings" panose="05000000000000000000" pitchFamily="2" charset="2"/>
              </a:rPr>
              <a:t> </a:t>
            </a:r>
            <a:r>
              <a:rPr lang="de-DE" sz="1300" dirty="0" smtClean="0"/>
              <a:t>Account </a:t>
            </a:r>
            <a:r>
              <a:rPr lang="de-DE" sz="1300" dirty="0"/>
              <a:t>erstellen war einfach. Alles sehr gut lesbar finde ich.</a:t>
            </a:r>
          </a:p>
          <a:p>
            <a:pPr marL="0" indent="0">
              <a:buNone/>
            </a:pPr>
            <a:r>
              <a:rPr lang="de-DE" sz="1300" dirty="0" smtClean="0"/>
              <a:t>Verbesserungsvorschlag: Vielleicht </a:t>
            </a:r>
            <a:r>
              <a:rPr lang="de-DE" sz="1300" dirty="0"/>
              <a:t>das es </a:t>
            </a:r>
            <a:r>
              <a:rPr lang="de-DE" sz="1300" b="1" dirty="0"/>
              <a:t>nicht immer 8 Zeichen </a:t>
            </a:r>
            <a:r>
              <a:rPr lang="de-DE" sz="1300" dirty="0"/>
              <a:t>sein müssen, sondern das die </a:t>
            </a:r>
            <a:r>
              <a:rPr lang="de-DE" sz="1300" dirty="0" err="1"/>
              <a:t>Requirement</a:t>
            </a:r>
            <a:r>
              <a:rPr lang="de-DE" sz="1300" dirty="0"/>
              <a:t> ist das überall etwas drinsteht</a:t>
            </a:r>
            <a:r>
              <a:rPr lang="de-DE" sz="1300" dirty="0" smtClean="0"/>
              <a:t>?“</a:t>
            </a:r>
            <a:endParaRPr lang="de-DE" sz="1300" dirty="0"/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b="1" dirty="0"/>
              <a:t>Sieht doch schick aus :D</a:t>
            </a:r>
            <a:r>
              <a:rPr lang="de-DE" sz="1300" dirty="0"/>
              <a:t>“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Alles in allem gefällt's mir sehr gut. </a:t>
            </a:r>
            <a:r>
              <a:rPr lang="de-DE" sz="1300" b="1" dirty="0"/>
              <a:t>Funktioniert soweit alles und das Design ist schlüssig</a:t>
            </a:r>
            <a:r>
              <a:rPr lang="de-DE" sz="1300" dirty="0"/>
              <a:t>“</a:t>
            </a:r>
          </a:p>
          <a:p>
            <a:pPr marL="0" indent="0">
              <a:buNone/>
            </a:pPr>
            <a:r>
              <a:rPr lang="de-DE" sz="1300" dirty="0"/>
              <a:t>„Bei der Registration </a:t>
            </a:r>
            <a:r>
              <a:rPr lang="de-DE" sz="1300" b="1" dirty="0"/>
              <a:t>Screen ist zu klein</a:t>
            </a:r>
            <a:r>
              <a:rPr lang="de-DE" sz="1300" dirty="0"/>
              <a:t>, man kann nicht auf dem Button </a:t>
            </a:r>
            <a:r>
              <a:rPr lang="de-DE" sz="1300" dirty="0" smtClean="0"/>
              <a:t>klicken. Gerät</a:t>
            </a:r>
            <a:r>
              <a:rPr lang="de-DE" sz="1300" dirty="0"/>
              <a:t>: Android 8 </a:t>
            </a:r>
            <a:r>
              <a:rPr lang="de-DE" sz="1300" dirty="0" err="1"/>
              <a:t>huawei</a:t>
            </a:r>
            <a:r>
              <a:rPr lang="de-DE" sz="1300" dirty="0"/>
              <a:t> p10 </a:t>
            </a:r>
            <a:r>
              <a:rPr lang="de-DE" sz="1300" dirty="0" err="1"/>
              <a:t>lite</a:t>
            </a:r>
            <a:r>
              <a:rPr lang="de-DE" sz="1300" dirty="0"/>
              <a:t> ich glaub </a:t>
            </a:r>
            <a:r>
              <a:rPr lang="de-DE" sz="1300" b="1" dirty="0"/>
              <a:t>5zoll</a:t>
            </a:r>
            <a:r>
              <a:rPr lang="de-DE" sz="1300" dirty="0"/>
              <a:t>. “</a:t>
            </a:r>
          </a:p>
          <a:p>
            <a:pPr marL="0" indent="0">
              <a:buNone/>
            </a:pPr>
            <a:r>
              <a:rPr lang="de-DE" sz="1300" dirty="0"/>
              <a:t>„Crash beim starten. Nach einem </a:t>
            </a:r>
            <a:r>
              <a:rPr lang="de-DE" sz="1300" dirty="0" err="1"/>
              <a:t>crash</a:t>
            </a:r>
            <a:r>
              <a:rPr lang="de-DE" sz="1300" dirty="0"/>
              <a:t> hat er versucht mich wieder einzuloggen, aber nicht geschafft. Man muss es dann nochmal beenden. Bei mir sieht man den Button kaum 😅 beim eintippen muss man auch immer wieder auf zurück um auf die anderen Felder zu gelangen. Das nervt </a:t>
            </a:r>
            <a:r>
              <a:rPr lang="de-DE" sz="1300" dirty="0" err="1"/>
              <a:t>bissle</a:t>
            </a:r>
            <a:r>
              <a:rPr lang="de-DE" sz="1300" dirty="0"/>
              <a:t>. Design cool. Bei </a:t>
            </a:r>
            <a:r>
              <a:rPr lang="de-DE" sz="1300" dirty="0" err="1"/>
              <a:t>search</a:t>
            </a:r>
            <a:r>
              <a:rPr lang="de-DE" sz="1300" dirty="0"/>
              <a:t> und </a:t>
            </a:r>
            <a:r>
              <a:rPr lang="de-DE" sz="1300" dirty="0" err="1"/>
              <a:t>offer</a:t>
            </a:r>
            <a:r>
              <a:rPr lang="de-DE" sz="1300" dirty="0"/>
              <a:t> bekomme ich beides mal ein Absturz </a:t>
            </a:r>
            <a:r>
              <a:rPr lang="de-DE" sz="1300" dirty="0" smtClean="0">
                <a:sym typeface="Wingdings" panose="05000000000000000000" pitchFamily="2" charset="2"/>
              </a:rPr>
              <a:t> </a:t>
            </a:r>
            <a:r>
              <a:rPr lang="de-DE" sz="1300" dirty="0" smtClean="0"/>
              <a:t>sieht </a:t>
            </a:r>
            <a:r>
              <a:rPr lang="de-DE" sz="1300" dirty="0"/>
              <a:t>aber alles du aus. Was ich mich noch frage: Wieso kann man nachdem man </a:t>
            </a:r>
            <a:r>
              <a:rPr lang="de-DE" sz="1300" dirty="0" err="1"/>
              <a:t>create</a:t>
            </a:r>
            <a:r>
              <a:rPr lang="de-DE" sz="1300" dirty="0"/>
              <a:t> ad anklickt gleich nochmal suchen? </a:t>
            </a:r>
            <a:r>
              <a:rPr lang="de-DE" sz="1300" b="1" dirty="0"/>
              <a:t>Und ich weiß ohne Kontext nicht was eine ad ist</a:t>
            </a:r>
            <a:r>
              <a:rPr lang="de-DE" sz="1300" dirty="0"/>
              <a:t>. </a:t>
            </a:r>
            <a:r>
              <a:rPr lang="de-DE" sz="1300" b="1" dirty="0"/>
              <a:t>Design gefällt mir aber sehr gut </a:t>
            </a:r>
            <a:r>
              <a:rPr lang="de-DE" sz="1300" dirty="0"/>
              <a:t>:) „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Das </a:t>
            </a:r>
            <a:r>
              <a:rPr lang="de-DE" sz="1300" b="1" dirty="0"/>
              <a:t>Profilbild wird verzerrt dargestellt </a:t>
            </a:r>
            <a:r>
              <a:rPr lang="de-DE" sz="1300" dirty="0"/>
              <a:t>und nicht automatisch zugeschnitten. Bei nicht korrekten Eingaben </a:t>
            </a:r>
            <a:r>
              <a:rPr lang="de-DE" sz="1300" dirty="0" smtClean="0"/>
              <a:t>wär´s </a:t>
            </a:r>
            <a:r>
              <a:rPr lang="de-DE" sz="1300" dirty="0" err="1"/>
              <a:t>nice</a:t>
            </a:r>
            <a:r>
              <a:rPr lang="de-DE" sz="1300" dirty="0"/>
              <a:t> wenn die Felder rot umrahmt hervorgehoben werden. Und z.B. bei Eingabe der Postleitzahl automatisch das passende Dorf eingefügt wird. Lauter Luxusfunktionen für uns mittlerweile verwöhnten Usern. </a:t>
            </a:r>
            <a:r>
              <a:rPr lang="de-DE" sz="1300" dirty="0" smtClean="0"/>
              <a:t>Nach </a:t>
            </a:r>
            <a:r>
              <a:rPr lang="de-DE" sz="1300" dirty="0"/>
              <a:t>Login geht es nicht mehr weiter. Hab zurück gedrückt und jetzt bin ich wieder im </a:t>
            </a:r>
            <a:r>
              <a:rPr lang="de-DE" sz="1300" dirty="0" err="1"/>
              <a:t>Loginmenü</a:t>
            </a:r>
            <a:r>
              <a:rPr lang="de-DE" sz="1300" dirty="0"/>
              <a:t>. </a:t>
            </a:r>
            <a:r>
              <a:rPr lang="de-DE" sz="1300" dirty="0" smtClean="0"/>
              <a:t>Vielleicht mit </a:t>
            </a:r>
            <a:r>
              <a:rPr lang="de-DE" sz="1300" b="1" dirty="0"/>
              <a:t>Timeout</a:t>
            </a:r>
            <a:r>
              <a:rPr lang="de-DE" sz="1300" dirty="0"/>
              <a:t> programmieren der einen wieder zurück bringt. Hab mich eingeloggt und herumgedrückt. Gefällt mir insgesamt als Basis. Nur diese </a:t>
            </a:r>
            <a:r>
              <a:rPr lang="de-DE" sz="1300" b="1" dirty="0"/>
              <a:t>Schriftart mag ich nicht</a:t>
            </a:r>
            <a:r>
              <a:rPr lang="de-DE" sz="1300" dirty="0"/>
              <a:t>.</a:t>
            </a:r>
          </a:p>
          <a:p>
            <a:pPr marL="0" indent="0">
              <a:buNone/>
            </a:pPr>
            <a:r>
              <a:rPr lang="de-DE" sz="1300" dirty="0"/>
              <a:t>Verbesserungsvorschlag -&gt; </a:t>
            </a:r>
            <a:r>
              <a:rPr lang="de-DE" sz="1300" b="1" dirty="0"/>
              <a:t>benutzerdefinierte Design </a:t>
            </a:r>
            <a:r>
              <a:rPr lang="de-DE" sz="1300" dirty="0"/>
              <a:t>- &gt; Fonts etc. “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Auf der Anmelde-Seite sticht die Schrift für Registrieren und Login nicht gut raus, da müsste man </a:t>
            </a:r>
            <a:r>
              <a:rPr lang="de-DE" sz="1300" dirty="0" err="1"/>
              <a:t>vllt</a:t>
            </a:r>
            <a:r>
              <a:rPr lang="de-DE" sz="1300" dirty="0"/>
              <a:t> den Hintergrund des Buttons dunkler machen. Ansonsten ist das glaub in Ordnung. Aber vielleicht wollt ihr die </a:t>
            </a:r>
            <a:r>
              <a:rPr lang="de-DE" sz="1300" b="1" dirty="0"/>
              <a:t>Schreibfehler</a:t>
            </a:r>
            <a:r>
              <a:rPr lang="de-DE" sz="1300" dirty="0"/>
              <a:t> noch korrigieren. Motor </a:t>
            </a:r>
            <a:r>
              <a:rPr lang="de-DE" sz="1300" dirty="0" err="1"/>
              <a:t>boots</a:t>
            </a:r>
            <a:r>
              <a:rPr lang="de-DE" sz="1300" dirty="0"/>
              <a:t> stelle ich mir zwar extrem cool vor, aber ich glaube ich meint </a:t>
            </a:r>
            <a:r>
              <a:rPr lang="de-DE" sz="1300" dirty="0" err="1"/>
              <a:t>motor</a:t>
            </a:r>
            <a:r>
              <a:rPr lang="de-DE" sz="1300" dirty="0"/>
              <a:t> </a:t>
            </a:r>
            <a:r>
              <a:rPr lang="de-DE" sz="1300" dirty="0" err="1"/>
              <a:t>boat</a:t>
            </a:r>
            <a:r>
              <a:rPr lang="de-DE" sz="1300" dirty="0"/>
              <a:t>. Beim Schenken ganz rechts im dritten Textfeld steht Form </a:t>
            </a:r>
            <a:r>
              <a:rPr lang="de-DE" sz="1300" dirty="0" err="1"/>
              <a:t>now</a:t>
            </a:r>
            <a:r>
              <a:rPr lang="de-DE" sz="1300" dirty="0"/>
              <a:t> on - das sollte </a:t>
            </a:r>
            <a:r>
              <a:rPr lang="de-DE" sz="1300" dirty="0" err="1"/>
              <a:t>From</a:t>
            </a:r>
            <a:r>
              <a:rPr lang="de-DE" sz="1300" dirty="0"/>
              <a:t> </a:t>
            </a:r>
            <a:r>
              <a:rPr lang="de-DE" sz="1300" dirty="0" err="1"/>
              <a:t>now</a:t>
            </a:r>
            <a:r>
              <a:rPr lang="de-DE" sz="1300" dirty="0"/>
              <a:t> on heißen. Ich </a:t>
            </a:r>
            <a:r>
              <a:rPr lang="de-DE" sz="1300" dirty="0" err="1"/>
              <a:t>finds</a:t>
            </a:r>
            <a:r>
              <a:rPr lang="de-DE" sz="1300" dirty="0"/>
              <a:t> ein bisschen </a:t>
            </a:r>
            <a:r>
              <a:rPr lang="de-DE" sz="1300" dirty="0" err="1"/>
              <a:t>trashy</a:t>
            </a:r>
            <a:r>
              <a:rPr lang="de-DE" sz="1300" dirty="0"/>
              <a:t> mit den Schriftart und der bunten Aufmachung, aber es ist auf jeden Fall sympathisch. </a:t>
            </a:r>
            <a:r>
              <a:rPr lang="de-DE" sz="1300" dirty="0" err="1"/>
              <a:t>Trashy</a:t>
            </a:r>
            <a:r>
              <a:rPr lang="de-DE" sz="1300" dirty="0"/>
              <a:t> wirkt immer ein bisschen weniger professionell und dafür ein </a:t>
            </a:r>
            <a:r>
              <a:rPr lang="de-DE" sz="1300" b="1" dirty="0"/>
              <a:t>bisschen persönlicher </a:t>
            </a:r>
            <a:r>
              <a:rPr lang="de-DE" sz="1300" dirty="0"/>
              <a:t>:) “</a:t>
            </a:r>
          </a:p>
          <a:p>
            <a:endParaRPr lang="de-DE" sz="9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98800" y="6420227"/>
            <a:ext cx="5393267" cy="365125"/>
          </a:xfrm>
        </p:spPr>
        <p:txBody>
          <a:bodyPr/>
          <a:lstStyle/>
          <a:p>
            <a:r>
              <a:rPr lang="en-GB" dirty="0" smtClean="0"/>
              <a:t>Neighbour In Need - Mobile Computing - SS 2020 - Fanni Marosi - </a:t>
            </a:r>
            <a:r>
              <a:rPr lang="en-GB" dirty="0" err="1" smtClean="0"/>
              <a:t>Ebru</a:t>
            </a:r>
            <a:r>
              <a:rPr lang="en-GB" dirty="0" smtClean="0"/>
              <a:t> </a:t>
            </a:r>
            <a:r>
              <a:rPr lang="en-GB" dirty="0" err="1" smtClean="0"/>
              <a:t>Özcelik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89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3ECC9-FD17-49F5-A7CC-01A07758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079A52E-1230-417A-89AF-F012E8B1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37932" y="6432550"/>
            <a:ext cx="6011333" cy="365125"/>
          </a:xfrm>
        </p:spPr>
        <p:txBody>
          <a:bodyPr/>
          <a:lstStyle/>
          <a:p>
            <a:r>
              <a:rPr lang="en-GB" dirty="0"/>
              <a:t>Neighbour In Need - Mobile Computing - SS 2020 - Fanni Marosi - </a:t>
            </a:r>
            <a:r>
              <a:rPr lang="en-GB" dirty="0" err="1"/>
              <a:t>Ebru</a:t>
            </a:r>
            <a:r>
              <a:rPr lang="en-GB" dirty="0"/>
              <a:t> </a:t>
            </a:r>
            <a:r>
              <a:rPr lang="en-GB" dirty="0" err="1"/>
              <a:t>Özcelik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B0E1A7-9352-4C5F-A53F-63151AB3A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21</a:t>
            </a:fld>
            <a:endParaRPr lang="en-GB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23A61A7-D9DC-4820-8A57-13935C4CE85E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11543096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Link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Repo</a:t>
            </a:r>
            <a:r>
              <a:rPr lang="de-DE" dirty="0"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r>
              <a:rPr lang="de-DE" sz="1800" dirty="0" smtClean="0">
                <a:sym typeface="Wingdings" panose="05000000000000000000" pitchFamily="2" charset="2"/>
                <a:hlinkClick r:id="rId2"/>
              </a:rPr>
              <a:t>https</a:t>
            </a:r>
            <a:r>
              <a:rPr lang="de-DE" sz="1800" dirty="0">
                <a:sym typeface="Wingdings" panose="05000000000000000000" pitchFamily="2" charset="2"/>
                <a:hlinkClick r:id="rId2"/>
              </a:rPr>
              <a:t>://</a:t>
            </a:r>
            <a:r>
              <a:rPr lang="de-DE" sz="1800" dirty="0" smtClean="0">
                <a:sym typeface="Wingdings" panose="05000000000000000000" pitchFamily="2" charset="2"/>
                <a:hlinkClick r:id="rId2"/>
              </a:rPr>
              <a:t>github.com/MarosiF/NeighbourInNeed</a:t>
            </a:r>
            <a:endParaRPr lang="de-DE" sz="18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Feedback:</a:t>
            </a:r>
          </a:p>
          <a:p>
            <a:pPr lvl="0"/>
            <a:r>
              <a:rPr lang="de-DE" sz="1400" dirty="0" err="1"/>
              <a:t>What</a:t>
            </a:r>
            <a:r>
              <a:rPr lang="de-DE" sz="1400" dirty="0"/>
              <a:t> do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think</a:t>
            </a:r>
            <a:r>
              <a:rPr lang="de-DE" sz="1400" dirty="0"/>
              <a:t> </a:t>
            </a:r>
            <a:r>
              <a:rPr lang="de-DE" sz="1400" dirty="0" err="1"/>
              <a:t>of</a:t>
            </a:r>
            <a:r>
              <a:rPr lang="de-DE" sz="1400" dirty="0"/>
              <a:t> </a:t>
            </a:r>
            <a:r>
              <a:rPr lang="de-DE" sz="1400" dirty="0" err="1"/>
              <a:t>usability</a:t>
            </a:r>
            <a:r>
              <a:rPr lang="de-DE" sz="1400" dirty="0"/>
              <a:t> </a:t>
            </a:r>
            <a:r>
              <a:rPr lang="de-DE" sz="1400" dirty="0" err="1"/>
              <a:t>and</a:t>
            </a:r>
            <a:r>
              <a:rPr lang="de-DE" sz="1400" dirty="0"/>
              <a:t> design? </a:t>
            </a:r>
          </a:p>
          <a:p>
            <a:pPr lvl="0"/>
            <a:r>
              <a:rPr lang="de-DE" sz="1400" dirty="0" err="1"/>
              <a:t>Could</a:t>
            </a:r>
            <a:r>
              <a:rPr lang="de-DE" sz="1400" dirty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successfully</a:t>
            </a:r>
            <a:r>
              <a:rPr lang="de-DE" sz="1400" dirty="0"/>
              <a:t> </a:t>
            </a:r>
            <a:r>
              <a:rPr lang="de-DE" sz="1400" dirty="0" err="1"/>
              <a:t>create</a:t>
            </a:r>
            <a:r>
              <a:rPr lang="de-DE" sz="1400" dirty="0"/>
              <a:t> an </a:t>
            </a:r>
            <a:r>
              <a:rPr lang="de-DE" sz="1400" dirty="0" err="1"/>
              <a:t>account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/>
              <a:t>Could</a:t>
            </a:r>
            <a:r>
              <a:rPr lang="de-DE" sz="1400" dirty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successfully</a:t>
            </a:r>
            <a:r>
              <a:rPr lang="de-DE" sz="1400" dirty="0"/>
              <a:t> </a:t>
            </a:r>
            <a:r>
              <a:rPr lang="de-DE" sz="1400" dirty="0" err="1"/>
              <a:t>create</a:t>
            </a:r>
            <a:r>
              <a:rPr lang="de-DE" sz="1400" dirty="0"/>
              <a:t> an </a:t>
            </a:r>
            <a:r>
              <a:rPr lang="de-DE" sz="1400" dirty="0" err="1"/>
              <a:t>advertisement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/>
              <a:t>Did</a:t>
            </a:r>
            <a:r>
              <a:rPr lang="de-DE" sz="1400" dirty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use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search</a:t>
            </a:r>
            <a:r>
              <a:rPr lang="de-DE" sz="1400" dirty="0"/>
              <a:t> </a:t>
            </a:r>
            <a:r>
              <a:rPr lang="de-DE" sz="1400" dirty="0" err="1"/>
              <a:t>function</a:t>
            </a:r>
            <a:r>
              <a:rPr lang="de-DE" sz="1400" dirty="0"/>
              <a:t>?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yes</a:t>
            </a:r>
            <a:r>
              <a:rPr lang="de-DE" sz="1400" dirty="0"/>
              <a:t> do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think</a:t>
            </a:r>
            <a:r>
              <a:rPr lang="de-DE" sz="1400" dirty="0"/>
              <a:t> </a:t>
            </a:r>
            <a:r>
              <a:rPr lang="de-DE" sz="1400" dirty="0" err="1"/>
              <a:t>it's</a:t>
            </a:r>
            <a:r>
              <a:rPr lang="de-DE" sz="1400" dirty="0"/>
              <a:t> okay?</a:t>
            </a:r>
          </a:p>
          <a:p>
            <a:pPr lvl="0"/>
            <a:r>
              <a:rPr lang="de-DE" sz="1400" dirty="0"/>
              <a:t>Are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 smtClean="0"/>
              <a:t>texts</a:t>
            </a:r>
            <a:r>
              <a:rPr lang="de-DE" sz="1400" dirty="0" smtClean="0"/>
              <a:t>/ </a:t>
            </a:r>
            <a:r>
              <a:rPr lang="de-DE" sz="1400" dirty="0" err="1" smtClean="0"/>
              <a:t>buttons</a:t>
            </a:r>
            <a:r>
              <a:rPr lang="de-DE" sz="1400" dirty="0" smtClean="0"/>
              <a:t> </a:t>
            </a:r>
            <a:r>
              <a:rPr lang="de-DE" sz="1400" dirty="0" err="1" smtClean="0"/>
              <a:t>visible</a:t>
            </a:r>
            <a:r>
              <a:rPr lang="de-DE" sz="1400" dirty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/>
              <a:t>easy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read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 smtClean="0"/>
              <a:t>Did</a:t>
            </a:r>
            <a:r>
              <a:rPr lang="de-DE" sz="1400" dirty="0" smtClean="0"/>
              <a:t> </a:t>
            </a:r>
            <a:r>
              <a:rPr lang="de-DE" sz="1400" dirty="0" err="1" smtClean="0"/>
              <a:t>yo</a:t>
            </a:r>
            <a:r>
              <a:rPr lang="de-DE" sz="1400" dirty="0" smtClean="0"/>
              <a:t> find </a:t>
            </a:r>
            <a:r>
              <a:rPr lang="de-DE" sz="1400" dirty="0" err="1" smtClean="0"/>
              <a:t>any</a:t>
            </a:r>
            <a:r>
              <a:rPr lang="de-DE" sz="1400" dirty="0" smtClean="0"/>
              <a:t> </a:t>
            </a:r>
            <a:r>
              <a:rPr lang="de-DE" sz="1400" dirty="0" err="1"/>
              <a:t>bugs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/>
              <a:t>Improvement</a:t>
            </a:r>
            <a:r>
              <a:rPr lang="de-DE" sz="1400" dirty="0"/>
              <a:t> </a:t>
            </a:r>
            <a:r>
              <a:rPr lang="de-DE" sz="1400" dirty="0" err="1"/>
              <a:t>suggestions</a:t>
            </a:r>
            <a:r>
              <a:rPr lang="de-DE" sz="1400" dirty="0"/>
              <a:t>?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very</a:t>
            </a:r>
            <a:r>
              <a:rPr lang="de-DE" sz="1400" dirty="0"/>
              <a:t> </a:t>
            </a:r>
            <a:r>
              <a:rPr lang="de-DE" sz="1400" dirty="0" err="1"/>
              <a:t>critical</a:t>
            </a:r>
            <a:r>
              <a:rPr lang="de-DE" sz="1400" dirty="0"/>
              <a:t>. </a:t>
            </a:r>
            <a:r>
              <a:rPr lang="de-DE" sz="1400" dirty="0" smtClean="0">
                <a:sym typeface="Wingdings" panose="05000000000000000000" pitchFamily="2" charset="2"/>
              </a:rPr>
              <a:t></a:t>
            </a:r>
          </a:p>
          <a:p>
            <a:pPr marL="0" lvl="0" indent="0" algn="ctr">
              <a:buNone/>
            </a:pP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T</a:t>
            </a:r>
            <a:r>
              <a:rPr lang="de-DE" sz="1600" dirty="0" err="1" smtClean="0">
                <a:sym typeface="Wingdings" panose="05000000000000000000" pitchFamily="2" charset="2"/>
              </a:rPr>
              <a:t>hank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You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for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your</a:t>
            </a:r>
            <a:r>
              <a:rPr lang="de-DE" sz="1600" dirty="0" smtClean="0">
                <a:sym typeface="Wingdings" panose="05000000000000000000" pitchFamily="2" charset="2"/>
              </a:rPr>
              <a:t> Feedback!</a:t>
            </a:r>
            <a:endParaRPr lang="de-DE" sz="1600" dirty="0"/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0148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560AED-DAB4-4B34-9BCB-72301F996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5750" y="1825625"/>
            <a:ext cx="11906250" cy="4351338"/>
          </a:xfrm>
        </p:spPr>
        <p:txBody>
          <a:bodyPr/>
          <a:lstStyle/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85EAAC-226F-42E8-8BB9-D6C6F00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22</a:t>
            </a:fld>
            <a:endParaRPr lang="en-GB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38924AE3-C4A6-4C0B-8337-43B2C587E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1" y="1951037"/>
            <a:ext cx="11763375" cy="2955925"/>
          </a:xfrm>
        </p:spPr>
        <p:txBody>
          <a:bodyPr/>
          <a:lstStyle/>
          <a:p>
            <a:pPr algn="ctr"/>
            <a:r>
              <a:rPr lang="de-DE" b="1" dirty="0"/>
              <a:t/>
            </a:r>
            <a:br>
              <a:rPr lang="de-DE" b="1" dirty="0"/>
            </a:br>
            <a:r>
              <a:rPr lang="de-DE" b="1" dirty="0" err="1"/>
              <a:t>Thanks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listening</a:t>
            </a:r>
            <a:r>
              <a:rPr lang="de-DE" b="1" dirty="0"/>
              <a:t>!</a:t>
            </a:r>
            <a:br>
              <a:rPr lang="de-DE" b="1" dirty="0"/>
            </a:br>
            <a:r>
              <a:rPr lang="de-DE" b="1" dirty="0"/>
              <a:t/>
            </a:r>
            <a:br>
              <a:rPr lang="de-DE" b="1" dirty="0"/>
            </a:br>
            <a:r>
              <a:rPr lang="de-DE" b="1" dirty="0"/>
              <a:t>Any </a:t>
            </a:r>
            <a:r>
              <a:rPr lang="de-DE" b="1" dirty="0" err="1"/>
              <a:t>questions</a:t>
            </a:r>
            <a:r>
              <a:rPr lang="de-DE" b="1" dirty="0"/>
              <a:t>?</a:t>
            </a:r>
            <a:endParaRPr lang="en-GB" b="1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0A1B38AB-833F-482F-BA9D-9544F69F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36442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869035" y="6502851"/>
            <a:ext cx="6265877" cy="270953"/>
          </a:xfrm>
        </p:spPr>
        <p:txBody>
          <a:bodyPr/>
          <a:lstStyle/>
          <a:p>
            <a:r>
              <a:rPr lang="en-GB" dirty="0" smtClean="0"/>
              <a:t>Neighbour In Need - Mobile Computing - SS 2020 - Fanni Marosi - </a:t>
            </a:r>
            <a:r>
              <a:rPr lang="en-GB" dirty="0" err="1" smtClean="0"/>
              <a:t>Ebru</a:t>
            </a:r>
            <a:r>
              <a:rPr lang="en-GB" dirty="0" smtClean="0"/>
              <a:t> </a:t>
            </a:r>
            <a:r>
              <a:rPr lang="en-GB" dirty="0" err="1" smtClean="0"/>
              <a:t>Özcelik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3</a:t>
            </a:fld>
            <a:endParaRPr lang="en-GB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183" y="114532"/>
            <a:ext cx="9559780" cy="637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4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6A62CD-6FF1-43D2-9C0E-F20A61E9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4</a:t>
            </a:fld>
            <a:endParaRPr lang="en-GB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2827502-6DE2-4F98-8C6B-298BE580B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4"/>
          </a:xfrm>
        </p:spPr>
        <p:txBody>
          <a:bodyPr/>
          <a:lstStyle/>
          <a:p>
            <a:r>
              <a:rPr lang="de-DE" sz="2400" dirty="0"/>
              <a:t>App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communality</a:t>
            </a:r>
            <a:endParaRPr lang="de-DE" sz="2400" dirty="0"/>
          </a:p>
          <a:p>
            <a:r>
              <a:rPr lang="de-DE" sz="2400" dirty="0"/>
              <a:t>Users </a:t>
            </a:r>
            <a:r>
              <a:rPr lang="de-DE" sz="2400" dirty="0" err="1"/>
              <a:t>can</a:t>
            </a:r>
            <a:r>
              <a:rPr lang="de-DE" sz="2400" dirty="0"/>
              <a:t>:</a:t>
            </a:r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Register</a:t>
            </a:r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Create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Search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Contact </a:t>
            </a:r>
            <a:r>
              <a:rPr lang="de-DE" dirty="0" err="1"/>
              <a:t>advertiser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See own </a:t>
            </a:r>
            <a:r>
              <a:rPr lang="de-DE" dirty="0" err="1"/>
              <a:t>profile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See own </a:t>
            </a:r>
            <a:r>
              <a:rPr lang="de-DE" dirty="0" err="1"/>
              <a:t>advertisements</a:t>
            </a:r>
            <a:endParaRPr lang="de-DE" dirty="0"/>
          </a:p>
          <a:p>
            <a:endParaRPr lang="en-GB" sz="2400" dirty="0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31E658A3-33F7-47BB-823B-D491A31B4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4" name="Grafik 3" descr="Ein Bild, das Gebäude, Haus, Schild, groß enthält.&#10;&#10;Automatisch generierte Beschreibung">
            <a:extLst>
              <a:ext uri="{FF2B5EF4-FFF2-40B4-BE49-F238E27FC236}">
                <a16:creationId xmlns:a16="http://schemas.microsoft.com/office/drawing/2014/main" id="{3A1E14C3-6D37-47F2-9A74-5BC6EC507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28" y="1877071"/>
            <a:ext cx="2379875" cy="423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4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99B89-19AE-4A95-9358-28CB2298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2DA549D-D942-4BEF-A5E9-5F59EDAD2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5</a:t>
            </a:fld>
            <a:endParaRPr lang="en-GB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66F76E83-23BF-45AF-ADE0-23475D73D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076606B-4D2D-4C5B-9EDC-B2E29F8B6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" y="1834861"/>
            <a:ext cx="11477627" cy="452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6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a) </a:t>
            </a:r>
            <a:r>
              <a:rPr lang="de-DE" dirty="0" err="1"/>
              <a:t>Firebase</a:t>
            </a:r>
            <a:r>
              <a:rPr lang="de-DE" dirty="0"/>
              <a:t> Realtime Database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Cloud-</a:t>
            </a:r>
            <a:r>
              <a:rPr lang="de-DE" dirty="0" err="1"/>
              <a:t>hosted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Multi-user </a:t>
            </a:r>
            <a:r>
              <a:rPr lang="de-DE" dirty="0" err="1"/>
              <a:t>application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Flat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JSON </a:t>
            </a:r>
            <a:r>
              <a:rPr lang="de-DE" dirty="0" err="1"/>
              <a:t>representation</a:t>
            </a:r>
            <a:r>
              <a:rPr lang="de-DE" dirty="0"/>
              <a:t>:</a:t>
            </a:r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Users</a:t>
            </a:r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ConnectionTableRequested</a:t>
            </a:r>
            <a:endParaRPr lang="en-GB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5C6746A-D868-4036-801E-C0507D673968}"/>
              </a:ext>
            </a:extLst>
          </p:cNvPr>
          <p:cNvSpPr txBox="1">
            <a:spLocks/>
          </p:cNvSpPr>
          <p:nvPr/>
        </p:nvSpPr>
        <p:spPr>
          <a:xfrm>
            <a:off x="6095999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2000" dirty="0"/>
          </a:p>
        </p:txBody>
      </p:sp>
      <p:pic>
        <p:nvPicPr>
          <p:cNvPr id="12" name="Grafik 11" descr="Ein Bild, das Vogel enthält.&#10;&#10;Automatisch generierte Beschreibung">
            <a:extLst>
              <a:ext uri="{FF2B5EF4-FFF2-40B4-BE49-F238E27FC236}">
                <a16:creationId xmlns:a16="http://schemas.microsoft.com/office/drawing/2014/main" id="{FCF8CDD3-5D1B-4D53-B2BB-439B931A7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951" y="1957008"/>
            <a:ext cx="5010849" cy="2114845"/>
          </a:xfrm>
          <a:prstGeom prst="rect">
            <a:avLst/>
          </a:prstGeom>
        </p:spPr>
      </p:pic>
      <p:pic>
        <p:nvPicPr>
          <p:cNvPr id="15" name="Grafik 14" descr="Ein Bild, das Vogel enthält.&#10;&#10;Automatisch generierte Beschreibung">
            <a:extLst>
              <a:ext uri="{FF2B5EF4-FFF2-40B4-BE49-F238E27FC236}">
                <a16:creationId xmlns:a16="http://schemas.microsoft.com/office/drawing/2014/main" id="{76119467-AF37-40FE-8B17-BEA5522AF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951" y="4084554"/>
            <a:ext cx="4236615" cy="231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3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7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Register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profile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Data </a:t>
            </a:r>
            <a:r>
              <a:rPr lang="de-DE" dirty="0" err="1"/>
              <a:t>persisted</a:t>
            </a:r>
            <a:r>
              <a:rPr lang="de-DE" dirty="0"/>
              <a:t> in </a:t>
            </a:r>
            <a:r>
              <a:rPr lang="de-DE" dirty="0" err="1"/>
              <a:t>db</a:t>
            </a:r>
            <a:endParaRPr lang="de-DE" dirty="0"/>
          </a:p>
        </p:txBody>
      </p:sp>
      <p:pic>
        <p:nvPicPr>
          <p:cNvPr id="7" name="Grafik 6" descr="Ein Bild, das Schild enthält.&#10;&#10;Automatisch generierte Beschreibung">
            <a:extLst>
              <a:ext uri="{FF2B5EF4-FFF2-40B4-BE49-F238E27FC236}">
                <a16:creationId xmlns:a16="http://schemas.microsoft.com/office/drawing/2014/main" id="{DA7BC41F-7BF9-4EAD-A297-F077151F96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83857"/>
            <a:ext cx="2268430" cy="403276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 descr="Ein Bild, das Schild, Bus, Stadt, Straße enthält.&#10;&#10;Automatisch generierte Beschreibung">
            <a:extLst>
              <a:ext uri="{FF2B5EF4-FFF2-40B4-BE49-F238E27FC236}">
                <a16:creationId xmlns:a16="http://schemas.microsoft.com/office/drawing/2014/main" id="{31D1C996-3E1C-4F93-AE83-D73C52215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724" y="2310885"/>
            <a:ext cx="2268430" cy="403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9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8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Login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login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 descr="Ein Bild, das Tisch, Gebäude, klein, sitzend enthält.&#10;&#10;Automatisch generierte Beschreibung">
            <a:extLst>
              <a:ext uri="{FF2B5EF4-FFF2-40B4-BE49-F238E27FC236}">
                <a16:creationId xmlns:a16="http://schemas.microsoft.com/office/drawing/2014/main" id="{D8F3C65C-0458-4C12-90A1-829CEE58126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70" y="2303722"/>
            <a:ext cx="2268429" cy="4032763"/>
          </a:xfrm>
          <a:prstGeom prst="rect">
            <a:avLst/>
          </a:prstGeom>
        </p:spPr>
      </p:pic>
      <p:pic>
        <p:nvPicPr>
          <p:cNvPr id="4" name="Grafik 3" descr="Ein Bild, das Gebäude, Haus, Front, groß enthält.&#10;&#10;Automatisch generierte Beschreibung">
            <a:extLst>
              <a:ext uri="{FF2B5EF4-FFF2-40B4-BE49-F238E27FC236}">
                <a16:creationId xmlns:a16="http://schemas.microsoft.com/office/drawing/2014/main" id="{66C203B1-2E33-4A02-B1C8-9E88DA789C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348077"/>
            <a:ext cx="2279603" cy="405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9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Create </a:t>
            </a:r>
            <a:r>
              <a:rPr lang="de-DE" dirty="0" err="1"/>
              <a:t>advertisement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 </a:t>
            </a:r>
            <a:r>
              <a:rPr lang="de-DE" dirty="0" err="1"/>
              <a:t>advertisement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13" name="Grafik 12" descr="Ein Bild, das Obst, Gerät, Uhr enthält.&#10;&#10;Automatisch generierte Beschreibung">
            <a:extLst>
              <a:ext uri="{FF2B5EF4-FFF2-40B4-BE49-F238E27FC236}">
                <a16:creationId xmlns:a16="http://schemas.microsoft.com/office/drawing/2014/main" id="{CAE5252F-4B4C-454A-8014-C6E320F0F5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71724"/>
            <a:ext cx="2093587" cy="3721935"/>
          </a:xfrm>
          <a:prstGeom prst="rect">
            <a:avLst/>
          </a:prstGeom>
        </p:spPr>
      </p:pic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37DBB28-622D-4EE6-8196-96AFFEA7635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71"/>
          <a:stretch/>
        </p:blipFill>
        <p:spPr>
          <a:xfrm>
            <a:off x="5552978" y="2232974"/>
            <a:ext cx="1590658" cy="2438403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CAB6750-0B1B-4C61-B53C-C0839A8377A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79"/>
          <a:stretch/>
        </p:blipFill>
        <p:spPr>
          <a:xfrm>
            <a:off x="5564418" y="4676533"/>
            <a:ext cx="1579218" cy="163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4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1331</Words>
  <Application>Microsoft Office PowerPoint</Application>
  <PresentationFormat>Breitbild</PresentationFormat>
  <Paragraphs>192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Wingdings</vt:lpstr>
      <vt:lpstr>Office</vt:lpstr>
      <vt:lpstr>Neighbour In Need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 Thanks for listening!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Ebru Selin Özcelik</dc:creator>
  <cp:lastModifiedBy>Fanni Marosi</cp:lastModifiedBy>
  <cp:revision>625</cp:revision>
  <dcterms:created xsi:type="dcterms:W3CDTF">2020-06-06T09:12:56Z</dcterms:created>
  <dcterms:modified xsi:type="dcterms:W3CDTF">2020-07-15T07:02:50Z</dcterms:modified>
</cp:coreProperties>
</file>

<file path=docProps/thumbnail.jpeg>
</file>